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notesMasterIdLst>
    <p:notesMasterId r:id="rId65"/>
  </p:notesMasterIdLst>
  <p:sldIdLst>
    <p:sldId id="256" r:id="rId2"/>
    <p:sldId id="320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30" r:id="rId23"/>
    <p:sldId id="331" r:id="rId24"/>
    <p:sldId id="332" r:id="rId25"/>
    <p:sldId id="333" r:id="rId26"/>
    <p:sldId id="355" r:id="rId27"/>
    <p:sldId id="328" r:id="rId28"/>
    <p:sldId id="334" r:id="rId29"/>
    <p:sldId id="335" r:id="rId30"/>
    <p:sldId id="336" r:id="rId31"/>
    <p:sldId id="337" r:id="rId32"/>
    <p:sldId id="338" r:id="rId33"/>
    <p:sldId id="339" r:id="rId34"/>
    <p:sldId id="329" r:id="rId35"/>
    <p:sldId id="351" r:id="rId36"/>
    <p:sldId id="365" r:id="rId37"/>
    <p:sldId id="340" r:id="rId38"/>
    <p:sldId id="342" r:id="rId39"/>
    <p:sldId id="341" r:id="rId40"/>
    <p:sldId id="343" r:id="rId41"/>
    <p:sldId id="344" r:id="rId42"/>
    <p:sldId id="345" r:id="rId43"/>
    <p:sldId id="346" r:id="rId44"/>
    <p:sldId id="347" r:id="rId45"/>
    <p:sldId id="350" r:id="rId46"/>
    <p:sldId id="349" r:id="rId47"/>
    <p:sldId id="364" r:id="rId48"/>
    <p:sldId id="352" r:id="rId49"/>
    <p:sldId id="353" r:id="rId50"/>
    <p:sldId id="357" r:id="rId51"/>
    <p:sldId id="362" r:id="rId52"/>
    <p:sldId id="361" r:id="rId53"/>
    <p:sldId id="360" r:id="rId54"/>
    <p:sldId id="369" r:id="rId55"/>
    <p:sldId id="371" r:id="rId56"/>
    <p:sldId id="374" r:id="rId57"/>
    <p:sldId id="372" r:id="rId58"/>
    <p:sldId id="373" r:id="rId59"/>
    <p:sldId id="370" r:id="rId60"/>
    <p:sldId id="366" r:id="rId61"/>
    <p:sldId id="363" r:id="rId62"/>
    <p:sldId id="375" r:id="rId63"/>
    <p:sldId id="35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Estilo Claro 2 - Destaqu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Destaqu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Destaqu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Destaqu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Estilo Médio 4 - Destaqu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Estilo Médio 4 - Destaqu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Estilo Médio 4 - Destaqu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Estilo Médio 4 - Destaqu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Estilo com Tema 2 - Destaqu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édio 1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97692-CCC0-4909-A60C-3495F442ABBE}" type="datetimeFigureOut">
              <a:rPr lang="pt-PT" smtClean="0"/>
              <a:t>08/03/2023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8DAAF-232A-4233-A0EA-1115DC9F8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548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EA131-5FFC-4B74-ABE7-FC4BEE0AE026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32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243A1-BEA5-432A-AFF4-58A2AF40F6CA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616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D33B0-2C7D-4682-9094-90E88CFE503F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8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1AB21-B00C-478C-B197-94514C91F90D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265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438D-2F5B-4C00-94BB-89AE071E6A61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745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F0D-4C3D-4FD7-B7B1-113F1B39BB8D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2387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ADB7-D580-49C5-96B1-C311BF12801D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3502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4F34-DB53-4357-B04E-E0A4E6CC192B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421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655B-DED4-4827-A488-9BBBFE66D5DD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501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1C9D-9DCA-4315-853C-6337EFBBB64A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484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A3521-FEC1-4C38-A8F0-4B4D52B96236}" type="datetime1">
              <a:rPr lang="pt-PT" smtClean="0"/>
              <a:t>08/03/2023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833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6A6B-AD4E-4634-B9EE-2960D71B7279}" type="datetime1">
              <a:rPr lang="pt-PT" smtClean="0"/>
              <a:t>08/03/2023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798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39198-C1AD-4DA2-9D14-0DBA899E37BD}" type="datetime1">
              <a:rPr lang="pt-PT" smtClean="0"/>
              <a:t>08/03/2023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171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DFB6-3EAF-4AE1-AB99-A192BF8A1D2C}" type="datetime1">
              <a:rPr lang="pt-PT" smtClean="0"/>
              <a:t>08/03/2023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880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BD5E-7DB1-4438-A297-398EDF04DBB5}" type="datetime1">
              <a:rPr lang="pt-PT" smtClean="0"/>
              <a:t>08/03/2023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703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2439E-2152-4635-BBC7-2826953A6A77}" type="datetime1">
              <a:rPr lang="pt-PT" smtClean="0"/>
              <a:t>08/03/2023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738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935B-1E46-4822-94E8-17CC157EDE48}" type="datetime1">
              <a:rPr lang="pt-PT" smtClean="0"/>
              <a:t>08/03/2023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4CBD40E-9D5B-4D42-9C0B-CA0609AEB0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15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handum/GhandumStudio/blob/main/RMV%20-%20Sess%C3%A3o%201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3"/>
            <a:ext cx="9565716" cy="1929930"/>
          </a:xfrm>
        </p:spPr>
        <p:txBody>
          <a:bodyPr/>
          <a:lstStyle/>
          <a:p>
            <a:r>
              <a:rPr lang="pt-PT" dirty="0"/>
              <a:t>RMV - Matemática para a Vida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Formador Hugo Costa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25F9D8-0F70-4BF4-8481-909850AE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</a:t>
            </a:fld>
            <a:endParaRPr lang="pt-P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975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1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Tipologia de Operação 3.01 – POISE-03-4215-FSE-000043</a:t>
            </a: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4037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medições de grandeza são fundamentais em diversas áreas do conhecimento e na vida cotidiana.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 elas, não seria possível quantificar ou comparar grandezas físicas, químicas, biológicas, entre outras.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escolha correta da unidade de medida e do instrumento de medição adequado são fundamentais para obter resultados precisos e confiáveis.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Medições de Grandeza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08BC347-71A3-4433-B15D-BF700331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10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70560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Grandeza física 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uma propriedade mensurável de um objeto ou sistema, como comprimento, massa, tempo, temperatura, entre outras. As unidades de medida são padrões estabelecidos para medir as grandezas físicas, e os instrumentos de medida são ferramentas utilizadas para medir essas grandezas.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Grandeza física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A70CED-9934-4ACC-81AC-9551526B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11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19720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Exemplos de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grandezas físicas 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suas respetivas unidades de medida são: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segundos (s), minutos (min), horas (h), dias (d)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Temperatura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graus Celsius (°C), Kelvin (K), Fahrenheit (°F)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Velocidade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metros por segundo (m/s), quilômetros por hora (km/h)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Área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metros quadrados (m²), hectares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quilômetros quadrados (km²)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Volume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metros cúbicos (m³), litros (L), mililitros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Grandeza física</a:t>
            </a:r>
          </a:p>
          <a:p>
            <a:endParaRPr lang="pt-PT" sz="24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990457F-DF47-451F-8879-9ECCAD85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12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65836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medição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grandezas físicas é fundamental em diversas áreas do conhecimento e da vida cotidiana, como na engenharia, na física, na química, na medicina, na culinária, na agricultura, entre muitas outras.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 a capacidade de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medir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grandezas físicas, seria difícil ou impossível realizar muitas atividades e avanços tecnológicos que temos hoje em dia.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Medição de grandezas físicas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13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734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Existem diferentes sistemas de unidades de medida usados em todo o mundo para expressar grandezas físicas. Aqui estão algumas informações sobre os três principais sistemas: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14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414758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Internacional de Unidades (SI)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Sistema Internacional de Unidades é o sistema de unidades de medida mais amplamente utilizado no mundo.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baseado no sistema métrico e foi criado em 1960. É usado em todos os países, exceto Estados Unidos, Libéria e Mianmar.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15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1470974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SI é composto de sete unidades básicas: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metro, centímetro,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kilometro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(comprimento),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segundo, minuto, hora (tempo),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quilograma, grama (peso),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ampere (corrente elétrica),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kelvin (temperatura),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mole (quantidade de substância),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candela (intensidade luminosa).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16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703510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Inglês: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Sistema Inglês de unidades é o sistema de medida usado no Reino Unido e nos Estados Unidos. É um sistema de medida histórico que se desenvolveu a partir das unidades de medida britânicas antigas.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17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50558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unidades básicas do sistema inglês incluem: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polegada (comprimento),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pé (comprimento),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 (massa),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onça (peso),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jarda (comprimento),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milha (comprimento).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18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414587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Americano:</a:t>
            </a:r>
            <a:b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Sistema Americano é uma variação do Sistema Inglês e é usado principalmente nos Estados Unidos. É semelhante ao Sistema Inglês, mas tem algumas diferenças nas unidades de medida.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19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90101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3"/>
            <a:ext cx="9565716" cy="1929930"/>
          </a:xfrm>
        </p:spPr>
        <p:txBody>
          <a:bodyPr/>
          <a:lstStyle/>
          <a:p>
            <a:r>
              <a:rPr lang="pt-PT" dirty="0"/>
              <a:t>RMV - Matemática para a Vida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309" y="3344795"/>
            <a:ext cx="8435423" cy="2827007"/>
          </a:xfrm>
        </p:spPr>
        <p:txBody>
          <a:bodyPr>
            <a:normAutofit/>
          </a:bodyPr>
          <a:lstStyle/>
          <a:p>
            <a:endParaRPr lang="pt-PT" dirty="0"/>
          </a:p>
          <a:p>
            <a:pPr algn="l"/>
            <a:r>
              <a:rPr lang="pt-PT" sz="2800" dirty="0">
                <a:hlinkClick r:id="rId2" tooltip="RMV - Sessão 1.pdf"/>
              </a:rPr>
              <a:t>RMV - Sessão 1.pdf </a:t>
            </a:r>
            <a:r>
              <a:rPr lang="pt-PT" sz="2800" dirty="0"/>
              <a:t>  Aula anterior e aula de hoje</a:t>
            </a:r>
          </a:p>
          <a:p>
            <a:pPr algn="l"/>
            <a:r>
              <a:rPr lang="pt-PT" sz="2800" dirty="0">
                <a:hlinkClick r:id="rId2" tooltip="RMV - Sessão 1.pdf"/>
              </a:rPr>
              <a:t>RMV - Sessão 2 e 3.pdf </a:t>
            </a:r>
            <a:r>
              <a:rPr lang="pt-PT" sz="2800" dirty="0"/>
              <a:t>  disponíveis em:</a:t>
            </a:r>
          </a:p>
          <a:p>
            <a:pPr algn="l"/>
            <a:r>
              <a:rPr lang="pt-PT" sz="2800" dirty="0"/>
              <a:t>https://github.com/Ghandum/GhandumStudio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25F9D8-0F70-4BF4-8481-909850AE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</a:t>
            </a:fld>
            <a:endParaRPr lang="pt-P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975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1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Tipologia de Operação 3.01 – POISE-03-4215-FSE-000043</a:t>
            </a: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7928CD0-1241-47D5-981D-6F035EC5E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71863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Algumas das unidades básicas incluem: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polegada (comprimento),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pé (comprimento),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 (massa),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onça (massa),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jarda (comprimento),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milha (comprimento).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20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568575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importante notar que o SI é o sistema de unidades mais amplamente utilizado e é reconhecido internacionalmente como o padrão para medições científicas.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21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695125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114954" cy="4768175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Quais as diferenças do sistema inglês e do sistema americano?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sistema inglês de unidades e o sistema americano de unidades são dois sistemas de unidades de medida que têm muitas semelhanças e algumas diferenças.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Ambos os sistemas usam as mesmas unidades para medir comprimento, peso e tempo. Por exemplo, a polegada é usada para medir comprimento em ambos os sistemas, e a libra é usada para medir peso em ambos os sistemas.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 - Diferenças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22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01000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8" y="1122362"/>
            <a:ext cx="9398290" cy="4918997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entanto, há algumas diferenças importantes. Uma das principais diferenças é que o sistema inglês de unidades usa diferentes unidades para medir a mesma grandeza física em diferentes contextos.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exemplo, a unidade para medir peso em alimentos é diferente da unidade para medir peso em materiais de construção.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Já o sistema americano de unidades é mais consistente nesse especto, usando a mesma unidade para medir a mesma grandeza física em todos os contextos.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 - Diferenças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23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1372461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333895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Além disso, o sistema americano de unidades é um pouco mais simplificado que o sistema inglês de unidades, com menos unidades diferentes para cada grandeza física.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exemplo,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sistema americano de unidades usa apenas duas unidades diferentes para medir comprimento (polegada e pé), 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enquanto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sistema inglês usa três (polegada, pé e jarda).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pPr lvl="0">
              <a:buClr>
                <a:srgbClr val="90C226"/>
              </a:buClr>
            </a:pPr>
            <a:r>
              <a:rPr lang="pt-PT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Sistemas de unidades - Diferenças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24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836514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Outra diferença importante é que o sistema inglês de unidades é usado principalmente no Reino Unido e em alguns outros países da Commonwealth, enquanto o sistema americano de unidades é usado nos Estados Unidos e em outros países das Américas.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 - Diferenças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25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02210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Embora esses sistemas sejam semelhantes, é importante estar ciente das diferenças, especialmente ao trabalhar com pessoas de diferentes países ou ao converter entre as unidades dos sistemas.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 - Diferenças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26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760152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Aqui está uma tabela de conversão de algumas unidades comuns entre o Sistema Internacional de Unidades (SI), o Sistema Inglês e o Sistema Americano: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PT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27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227882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28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51CE0E9-65A4-4FE3-99FF-141737884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7306"/>
              </p:ext>
            </p:extLst>
          </p:nvPr>
        </p:nvGraphicFramePr>
        <p:xfrm>
          <a:off x="1337617" y="950812"/>
          <a:ext cx="8934395" cy="495637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44991">
                  <a:extLst>
                    <a:ext uri="{9D8B030D-6E8A-4147-A177-3AD203B41FA5}">
                      <a16:colId xmlns:a16="http://schemas.microsoft.com/office/drawing/2014/main" val="144727233"/>
                    </a:ext>
                  </a:extLst>
                </a:gridCol>
                <a:gridCol w="2229178">
                  <a:extLst>
                    <a:ext uri="{9D8B030D-6E8A-4147-A177-3AD203B41FA5}">
                      <a16:colId xmlns:a16="http://schemas.microsoft.com/office/drawing/2014/main" val="1078029723"/>
                    </a:ext>
                  </a:extLst>
                </a:gridCol>
                <a:gridCol w="2385870">
                  <a:extLst>
                    <a:ext uri="{9D8B030D-6E8A-4147-A177-3AD203B41FA5}">
                      <a16:colId xmlns:a16="http://schemas.microsoft.com/office/drawing/2014/main" val="3830622547"/>
                    </a:ext>
                  </a:extLst>
                </a:gridCol>
                <a:gridCol w="2574356">
                  <a:extLst>
                    <a:ext uri="{9D8B030D-6E8A-4147-A177-3AD203B41FA5}">
                      <a16:colId xmlns:a16="http://schemas.microsoft.com/office/drawing/2014/main" val="580234481"/>
                    </a:ext>
                  </a:extLst>
                </a:gridCol>
              </a:tblGrid>
              <a:tr h="425614"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>
                          <a:effectLst/>
                        </a:rPr>
                        <a:t>Unidade de medida</a:t>
                      </a:r>
                    </a:p>
                  </a:txBody>
                  <a:tcPr marL="44614" marR="44614" marT="22307" marB="22307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SI</a:t>
                      </a:r>
                    </a:p>
                  </a:txBody>
                  <a:tcPr marL="44614" marR="44614" marT="22307" marB="22307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Sistema Inglês</a:t>
                      </a:r>
                    </a:p>
                  </a:txBody>
                  <a:tcPr marL="44614" marR="44614" marT="22307" marB="22307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>
                          <a:effectLst/>
                        </a:rPr>
                        <a:t>Sistema Americano</a:t>
                      </a:r>
                    </a:p>
                  </a:txBody>
                  <a:tcPr marL="44614" marR="44614" marT="22307" marB="22307" anchor="b"/>
                </a:tc>
                <a:extLst>
                  <a:ext uri="{0D108BD9-81ED-4DB2-BD59-A6C34878D82A}">
                    <a16:rowId xmlns:a16="http://schemas.microsoft.com/office/drawing/2014/main" val="1736822734"/>
                  </a:ext>
                </a:extLst>
              </a:tr>
              <a:tr h="425614"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Comprimento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metro (m)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pé (ft)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pé (</a:t>
                      </a:r>
                      <a:r>
                        <a:rPr lang="pt-PT" sz="1400" dirty="0" err="1">
                          <a:effectLst/>
                        </a:rPr>
                        <a:t>ft</a:t>
                      </a:r>
                      <a:r>
                        <a:rPr lang="pt-PT" sz="1400" dirty="0">
                          <a:effectLst/>
                        </a:rPr>
                        <a:t>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1532697809"/>
                  </a:ext>
                </a:extLst>
              </a:tr>
              <a:tr h="334806">
                <a:tc>
                  <a:txBody>
                    <a:bodyPr/>
                    <a:lstStyle/>
                    <a:p>
                      <a:pPr fontAlgn="base"/>
                      <a:endParaRPr lang="pt-PT" sz="1400" dirty="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endParaRPr lang="pt-PT" sz="140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polegada (in)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polegada (in)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1142306407"/>
                  </a:ext>
                </a:extLst>
              </a:tr>
              <a:tr h="235710">
                <a:tc>
                  <a:txBody>
                    <a:bodyPr/>
                    <a:lstStyle/>
                    <a:p>
                      <a:pPr fontAlgn="base"/>
                      <a:endParaRPr lang="pt-PT" sz="140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endParaRPr lang="pt-PT" sz="1400" dirty="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milha (mi)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milha (mi)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2518654661"/>
                  </a:ext>
                </a:extLst>
              </a:tr>
              <a:tr h="334806">
                <a:tc>
                  <a:txBody>
                    <a:bodyPr/>
                    <a:lstStyle/>
                    <a:p>
                      <a:pPr fontAlgn="base"/>
                      <a:endParaRPr lang="pt-PT" sz="1400" dirty="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endParaRPr lang="pt-PT" sz="1400" dirty="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jarda (j)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endParaRPr lang="pt-PT" sz="1400" dirty="0">
                        <a:effectLst/>
                      </a:endParaRP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4252688401"/>
                  </a:ext>
                </a:extLst>
              </a:tr>
              <a:tr h="334806"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Massa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quilograma (kg)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libra (</a:t>
                      </a:r>
                      <a:r>
                        <a:rPr lang="pt-PT" sz="1400" dirty="0" err="1">
                          <a:effectLst/>
                        </a:rPr>
                        <a:t>lb</a:t>
                      </a:r>
                      <a:r>
                        <a:rPr lang="pt-PT" sz="1400" dirty="0">
                          <a:effectLst/>
                        </a:rPr>
                        <a:t>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libra (</a:t>
                      </a:r>
                      <a:r>
                        <a:rPr lang="pt-PT" sz="1400" dirty="0" err="1">
                          <a:effectLst/>
                        </a:rPr>
                        <a:t>lb</a:t>
                      </a:r>
                      <a:r>
                        <a:rPr lang="pt-PT" sz="1400" dirty="0">
                          <a:effectLst/>
                        </a:rPr>
                        <a:t>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2510130550"/>
                  </a:ext>
                </a:extLst>
              </a:tr>
              <a:tr h="235710">
                <a:tc>
                  <a:txBody>
                    <a:bodyPr/>
                    <a:lstStyle/>
                    <a:p>
                      <a:pPr fontAlgn="base"/>
                      <a:endParaRPr lang="pt-PT" sz="140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endParaRPr lang="pt-PT" sz="1400" dirty="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onça (</a:t>
                      </a:r>
                      <a:r>
                        <a:rPr lang="pt-PT" sz="1400" dirty="0" err="1">
                          <a:effectLst/>
                        </a:rPr>
                        <a:t>oz</a:t>
                      </a:r>
                      <a:r>
                        <a:rPr lang="pt-PT" sz="1400" dirty="0">
                          <a:effectLst/>
                        </a:rPr>
                        <a:t>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endParaRPr lang="pt-PT" sz="1400" dirty="0">
                        <a:effectLst/>
                      </a:endParaRP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4202497461"/>
                  </a:ext>
                </a:extLst>
              </a:tr>
              <a:tr h="334806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Volume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metro cúbico (m³)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galão (gal)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pé cúbico (ft³)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1141187327"/>
                  </a:ext>
                </a:extLst>
              </a:tr>
              <a:tr h="334806">
                <a:tc>
                  <a:txBody>
                    <a:bodyPr/>
                    <a:lstStyle/>
                    <a:p>
                      <a:pPr fontAlgn="base"/>
                      <a:endParaRPr lang="pt-PT" sz="140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endParaRPr lang="pt-PT" sz="140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quarto (</a:t>
                      </a:r>
                      <a:r>
                        <a:rPr lang="pt-PT" sz="1400" dirty="0" err="1">
                          <a:effectLst/>
                        </a:rPr>
                        <a:t>qt</a:t>
                      </a:r>
                      <a:r>
                        <a:rPr lang="pt-PT" sz="1400" dirty="0">
                          <a:effectLst/>
                        </a:rPr>
                        <a:t>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polegada cúbica (in³)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4028280586"/>
                  </a:ext>
                </a:extLst>
              </a:tr>
              <a:tr h="478793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Temperatura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grau Celsius (°C)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grau Fahrenheit (°F)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grau Fahrenheit (°F)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1689674872"/>
                  </a:ext>
                </a:extLst>
              </a:tr>
              <a:tr h="334806">
                <a:tc>
                  <a:txBody>
                    <a:bodyPr/>
                    <a:lstStyle/>
                    <a:p>
                      <a:pPr fontAlgn="base"/>
                      <a:endParaRPr lang="pt-PT" sz="140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endParaRPr lang="pt-PT" sz="140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endParaRPr lang="pt-PT" sz="1400" dirty="0">
                        <a:effectLst/>
                      </a:endParaRP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grau </a:t>
                      </a:r>
                      <a:r>
                        <a:rPr lang="pt-PT" sz="1400" dirty="0" err="1">
                          <a:effectLst/>
                        </a:rPr>
                        <a:t>Rankine</a:t>
                      </a:r>
                      <a:r>
                        <a:rPr lang="pt-PT" sz="1400" dirty="0">
                          <a:effectLst/>
                        </a:rPr>
                        <a:t> (</a:t>
                      </a:r>
                      <a:r>
                        <a:rPr lang="pt-PT" sz="1400" dirty="0" err="1">
                          <a:effectLst/>
                        </a:rPr>
                        <a:t>°R</a:t>
                      </a:r>
                      <a:r>
                        <a:rPr lang="pt-PT" sz="1400" dirty="0">
                          <a:effectLst/>
                        </a:rPr>
                        <a:t>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871311754"/>
                  </a:ext>
                </a:extLst>
              </a:tr>
              <a:tr h="478793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Velocidade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Quilometro por hora (k/h)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milha por hora (</a:t>
                      </a:r>
                      <a:r>
                        <a:rPr lang="pt-PT" sz="1400" dirty="0" err="1">
                          <a:effectLst/>
                        </a:rPr>
                        <a:t>mph</a:t>
                      </a:r>
                      <a:r>
                        <a:rPr lang="pt-PT" sz="1400" dirty="0">
                          <a:effectLst/>
                        </a:rPr>
                        <a:t>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milha por hora (</a:t>
                      </a:r>
                      <a:r>
                        <a:rPr lang="pt-PT" sz="1400" dirty="0" err="1">
                          <a:effectLst/>
                        </a:rPr>
                        <a:t>mph</a:t>
                      </a:r>
                      <a:r>
                        <a:rPr lang="pt-PT" sz="1400" dirty="0">
                          <a:effectLst/>
                        </a:rPr>
                        <a:t>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2500631562"/>
                  </a:ext>
                </a:extLst>
              </a:tr>
              <a:tr h="622778"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Pressão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pascal (Pa)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libra por polegada quadrada (psi)</a:t>
                      </a:r>
                    </a:p>
                  </a:txBody>
                  <a:tcPr marL="44614" marR="44614" marT="22307" marB="2230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libra por polegada quadrada (psi)</a:t>
                      </a:r>
                    </a:p>
                  </a:txBody>
                  <a:tcPr marL="44614" marR="44614" marT="22307" marB="22307" anchor="ctr"/>
                </a:tc>
                <a:extLst>
                  <a:ext uri="{0D108BD9-81ED-4DB2-BD59-A6C34878D82A}">
                    <a16:rowId xmlns:a16="http://schemas.microsoft.com/office/drawing/2014/main" val="15344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741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29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graphicFrame>
        <p:nvGraphicFramePr>
          <p:cNvPr id="5" name="Tabela 6">
            <a:extLst>
              <a:ext uri="{FF2B5EF4-FFF2-40B4-BE49-F238E27FC236}">
                <a16:creationId xmlns:a16="http://schemas.microsoft.com/office/drawing/2014/main" id="{2D08FF18-38E3-4B3C-85DD-BE7EB656C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161210"/>
              </p:ext>
            </p:extLst>
          </p:nvPr>
        </p:nvGraphicFramePr>
        <p:xfrm>
          <a:off x="6096000" y="1227374"/>
          <a:ext cx="382365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881946631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3040239018"/>
                    </a:ext>
                  </a:extLst>
                </a:gridCol>
                <a:gridCol w="1446530">
                  <a:extLst>
                    <a:ext uri="{9D8B030D-6E8A-4147-A177-3AD203B41FA5}">
                      <a16:colId xmlns:a16="http://schemas.microsoft.com/office/drawing/2014/main" val="470841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pt-PT" sz="1100" b="1" dirty="0">
                          <a:effectLst/>
                        </a:rPr>
                        <a:t>Sistema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100" b="1" dirty="0">
                          <a:effectLst/>
                        </a:rPr>
                        <a:t>Unidade de medida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100" b="1" dirty="0">
                          <a:effectLst/>
                        </a:rPr>
                        <a:t>Equivalência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7582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Métrico, 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Quilograma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1 kg = 2,2046 </a:t>
                      </a:r>
                      <a:r>
                        <a:rPr lang="pt-PT" sz="1100" dirty="0" err="1">
                          <a:effectLst/>
                        </a:rPr>
                        <a:t>lb</a:t>
                      </a:r>
                      <a:endParaRPr lang="pt-PT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Grama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1 g = 0,0022 </a:t>
                      </a:r>
                      <a:r>
                        <a:rPr lang="pt-PT" sz="1100" dirty="0" err="1">
                          <a:effectLst/>
                        </a:rPr>
                        <a:t>lb</a:t>
                      </a:r>
                      <a:endParaRPr lang="pt-PT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74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Inglês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Libra (lb)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1 </a:t>
                      </a:r>
                      <a:r>
                        <a:rPr lang="pt-PT" sz="1100" dirty="0" err="1">
                          <a:effectLst/>
                        </a:rPr>
                        <a:t>lb</a:t>
                      </a:r>
                      <a:r>
                        <a:rPr lang="pt-PT" sz="1100" dirty="0">
                          <a:effectLst/>
                        </a:rPr>
                        <a:t> = 0,4536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20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Onça (</a:t>
                      </a:r>
                      <a:r>
                        <a:rPr lang="pt-PT" sz="1100" dirty="0" err="1">
                          <a:effectLst/>
                        </a:rPr>
                        <a:t>oz</a:t>
                      </a:r>
                      <a:r>
                        <a:rPr lang="pt-PT" sz="110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1 </a:t>
                      </a:r>
                      <a:r>
                        <a:rPr lang="pt-PT" sz="1100" dirty="0" err="1">
                          <a:effectLst/>
                        </a:rPr>
                        <a:t>oz</a:t>
                      </a:r>
                      <a:r>
                        <a:rPr lang="pt-PT" sz="1100" dirty="0">
                          <a:effectLst/>
                        </a:rPr>
                        <a:t> = 28,35 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85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Americano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Libra (</a:t>
                      </a:r>
                      <a:r>
                        <a:rPr lang="pt-PT" sz="1100" dirty="0" err="1">
                          <a:effectLst/>
                        </a:rPr>
                        <a:t>lb</a:t>
                      </a:r>
                      <a:r>
                        <a:rPr lang="pt-PT" sz="110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1 </a:t>
                      </a:r>
                      <a:r>
                        <a:rPr lang="pt-PT" sz="1100" dirty="0" err="1">
                          <a:effectLst/>
                        </a:rPr>
                        <a:t>lb</a:t>
                      </a:r>
                      <a:r>
                        <a:rPr lang="pt-PT" sz="1100" dirty="0">
                          <a:effectLst/>
                        </a:rPr>
                        <a:t> = 0,4536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66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Onça (</a:t>
                      </a:r>
                      <a:r>
                        <a:rPr lang="pt-PT" sz="1100" dirty="0" err="1">
                          <a:effectLst/>
                        </a:rPr>
                        <a:t>oz</a:t>
                      </a:r>
                      <a:r>
                        <a:rPr lang="pt-PT" sz="110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1 </a:t>
                      </a:r>
                      <a:r>
                        <a:rPr lang="pt-PT" sz="1100" dirty="0" err="1">
                          <a:effectLst/>
                        </a:rPr>
                        <a:t>oz</a:t>
                      </a:r>
                      <a:r>
                        <a:rPr lang="pt-PT" sz="1100" dirty="0">
                          <a:effectLst/>
                        </a:rPr>
                        <a:t> = 28,35 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458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Métrico, 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Celsius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(°C x 1,8) + 32 = °F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12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Inglês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Fahrenheit (°F)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(°F - 32) ÷ 1,8 = °C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61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Americano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Fahrenheit (°F)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(°F - 32) ÷ 1,8 = °C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36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Métrico, 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Litro (L)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1 L = 0,2642 gal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638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Americano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Galão (gal)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1 gal = 3,7854 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60436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C1F938A-00D2-4FA2-919A-86B506607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15011"/>
              </p:ext>
            </p:extLst>
          </p:nvPr>
        </p:nvGraphicFramePr>
        <p:xfrm>
          <a:off x="1519134" y="1216824"/>
          <a:ext cx="382365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792370357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251545071"/>
                    </a:ext>
                  </a:extLst>
                </a:gridCol>
                <a:gridCol w="1446530">
                  <a:extLst>
                    <a:ext uri="{9D8B030D-6E8A-4147-A177-3AD203B41FA5}">
                      <a16:colId xmlns:a16="http://schemas.microsoft.com/office/drawing/2014/main" val="4136979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pt-PT" sz="1100" b="1" dirty="0">
                          <a:effectLst/>
                        </a:rPr>
                        <a:t>Sistema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100" b="1">
                          <a:effectLst/>
                        </a:rPr>
                        <a:t>Unidade de medida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100" b="1" dirty="0">
                          <a:effectLst/>
                        </a:rPr>
                        <a:t>Equivalência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7385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Métrico, 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Metro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m = 39,37 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37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Centímetro 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cm = 0,3937 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0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Milímetro (mm)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mm = 0,0394 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13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Quilômetro (km)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km = 0,6214 mi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1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Inglês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Polegada (in)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in = 2,54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9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Pé (ft)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ft = 30,48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74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Jarda (yd)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yd = 0,9144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72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Milha (mi)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mi = 1,609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80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Americano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Polegada (in)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in = 2,54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67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Pé (ft)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1 ft = 30,48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30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pt-PT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>
                          <a:effectLst/>
                        </a:rPr>
                        <a:t>Milha (mi)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100" dirty="0">
                          <a:effectLst/>
                        </a:rPr>
                        <a:t>1 mi = 1,609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371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58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	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Efectuar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medições de grandeza de natureza diversa,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utilizando unidades e instrumentos de medida adequados.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Principais Conteúdos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9D905F3-751A-40F9-AA74-A24403B2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</a:t>
            </a:fld>
            <a:endParaRPr lang="pt-P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347907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	Unidade de medida	Equivalência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Métrico, SI	Metro (m)	1 m = 39,37 in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inch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polegada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Centímetro (cm)	1 cm = 0,3937 in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Milímetro (mm)	1 mm = 0,0394 in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Quilómetro (km)	1 km = 0,6214 mi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PT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30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726815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Inglês		Polegada (in)	1 in = 2,54 cm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Pé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				1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30,48 cm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Jarda (yd)		1 yd = 0,9144 m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Milha (mi)		1 mi = 1,609 km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Americano	Polegada (in)	1 in = 2,54 cm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Pé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				1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30,48 cm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Milha (mi)		1 mi = 1,609 km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31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166440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Métrico, SI	Quilograma (kg)	1 kg = 2,2046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lb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Grama (g)	1 g = 0,0022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lb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Inglês		Libra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lb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	1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lb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0,4536 kg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Onça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	1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28,35 g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Americano	Libra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lb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	1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lb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0,4536 kg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Onça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	1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28,35 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32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616454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Métrico, SI	Celsius (°C)	(°C x 1,8) + 32 = °F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Inglês		Fahrenheit (°F)	(°F - 32) ÷ 1,8 = °C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Americano	Fahrenheit (°F)	(°F - 32) ÷ 1,8 = °C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Métrico, SI		Litro (L)	1 L = 0,2642 gal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Inglês			Galão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gallon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	1 gal = 4,54609 L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Americano	Galão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gallon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	1 gal = 3,78541 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33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693012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923B2A7-D040-4A15-BD66-A2CA16E5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989" y="778284"/>
            <a:ext cx="7972022" cy="54563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Exemplo de Grandezas - Decreto-Lei n. 76/2020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34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34147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5283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Importância das medições em diferentes áreas: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ciência: 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medição é fundamental para obter dados precisos e confiáveis em experimentos e estudos.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tecnologia: 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medição é necessária para o desenvolvimento e teste de produtos e equipamentos.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medicina: 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medição é crucial para a monitorização de sinais vitais e dosagem de medicamentos.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culinária: a medição correta de ingredientes é essencial para o sucesso de uma receita e segurança alimentar.</a:t>
            </a:r>
            <a:b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agricultura: a medição de volume e peso é importante na determinação de fertilizantes, sementes e colheita.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Medições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35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151478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5283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Unidades de medida: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unidades de medida são necessárias para padronizar as medições e garantir a compreensão e comunicação entre diferentes sistemas e países.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Exemplos de unidades de medida: metro (comprimento), quilograma (massa), segundo (tempo), grau Celsius (temperatura), litro (volume) e muitas outras.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Instrumentos de medida: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Existem diferentes tipos de instrumentos de medida, cada um adequado para a medição de uma determinada grandeza física.</a:t>
            </a:r>
            <a:endParaRPr lang="pt-PT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Medições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36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26146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Área (geográficas)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Áreas são indicadas em milhas quadradas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miles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milha quadrada = 2,59 quilómetros quadrados.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milha = 1,61 quilômetros.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37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1519781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475562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Área (imóveis)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EUA, áreas de terrenos são expressas em “acres”: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acre = 43.560 pés quadrados “ft²”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feet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4.046,82 m²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Tamanhos de prédios maiores (edifícios de escritórios, shopping) são indicados em milhares de pés quadrados.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38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61163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áreas menores           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cm² = 0,1550 polegadas quadradas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inches) *Como são vendidas televisões, monitores e os telemóveis hoje em dia.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m² = 1,196 jardas quadradas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yards).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m² = 10,764 pés quadrados (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feet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39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47633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medições de grandeza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são fundamentais em diversas áreas do conhecimento e na vida cotidiana. Sem elas, não seria possível quantificar ou comparar grandezas físicas, químicas, biológicas, elétricas entre outras.</a:t>
            </a:r>
            <a:endParaRPr lang="pt-PT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Introdução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96674C-35B5-4B17-B5E9-3D850437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1737938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Comprimento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(medida linear)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Altura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(inclusive a altura de uma pessoa) é medido em pés.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exemplo, se a altura medida for 5 pés e 8,5 polegadas, a altura seria arredondada para 5 pés e 9 polegadas.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 pé é “1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”; dois pés diz-se “2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feet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polegada é um “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inch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Pé e escrito </a:t>
            </a:r>
            <a:r>
              <a:rPr lang="pt-PT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ou `. (só um apostrofe)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Polegada é escrito in. ou “. (só as aspas)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40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563800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pé = 1′ = 12″ = 30,48cm.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polegada = 1″ = 2,54cm.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centímetro = 0,3937 polegadas (inches).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polegada = 2,54 centímetros.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pé = 12 polegadas = 30,48 cm.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metro = 39,37 polegadas = 1,0936 jardas (yards).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jarda = 3 pés = 36 polegadas = 0,9144 metros = 91,44 centímetros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41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665093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Polegadas em frações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Muitas vezes utilizam frações em lugar de decimais (herança dos ingleses)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exemplo, “duas polegadas e meia” pode estar escrito 2.5″ ou 2½”.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Atenção! Podemos encontrar exemplo 51/2″ ou 5 1/2″;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 é “51 dividido por 2”, mas sim “5 polegadas e meia”.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Fitas métricas nos EUA dividem a polegada em 8 partes: 1/8 (0.125); 1/4 (0.250);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3/8 (0.375); 1/2 (0.500); 5/8 (0.625); 3/4 (0.750); 7/8 (0.875); 1 (1.000).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42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653090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Distância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Distância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medida em milhas – uma milha tem 1,6 km.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quilómetro = 0.621 milhas (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miles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milha = 5.280 pés = 1.609 km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milha náutica = 6.076 pés = 1.852 km</a:t>
            </a:r>
            <a:endParaRPr lang="pt-PT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43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840274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Volume liquido  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Ounce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(onça) = 29,5 ml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473,17 ml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Gallon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Ame (galão) = 3,785 litros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Barrel (barril) = 158,98 litros</a:t>
            </a:r>
            <a:endParaRPr lang="pt-PT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44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926133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Peso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onça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cujo símbolo é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consiste numa unidade da grandeza física massa.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uma unidade de massa/peso anglo-saxónica pertencente ao sistema </a:t>
            </a: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avoirdupois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é equivalente a 28,349 g. 1 onça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28,35 g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sistema internacional de unidades (SI), a massa/peso vem expressa em quilogramas pelo que para converter onças em quilogramas é necessário reduzir onças a quilogramas, isto é, 1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0,028349 kg.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onça também equivale a oito dracmas (sistema de medidas usado nos laboratórios), igual a 0,031103 kg.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45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218684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Temperatura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temperatura é media em Fahrenheit que é uma escala de temperatura termodinâmica, onde o ponto de congelamento da água é de 32 graus Fahrenheit (° F) e o ponto de ebulição a 212 ° F (a uma pressão atmosférica normal).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Isso coloca os pontos de ebulição e congelamento da água exatamente a 180 graus de distância. Portanto, um grau na escala de Fahrenheit é 1/180 do intervalo entre o ponto de congelamento e o ponto de ebulição da água. O zero absoluto é definido como -459,67 ° F.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46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278273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5283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mais comum prática de medidas caseiras para ambos os ingredientes líquidos e secos nos Estados Unidos (e muitos outros países) são 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colher de chá, colher de sopa e copo,  juntamente com metades, terços, quartos e oitavos destes. Libras, onças, onças fluidas, e tamanhos comuns também são usados, como pode (tamanho varia dependendo do produto),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quadrado (ex., 1 </a:t>
            </a:r>
            <a:r>
              <a:rPr lang="pt-PT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avdp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 chocolate), stick (ex., 4 </a:t>
            </a:r>
            <a:r>
              <a:rPr lang="pt-PT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avdp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manteiga) ou frutas/legumes (e.g., uma metade de limão, duas cebolas médias).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47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42706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5CB7F62-C05F-44BE-BCDE-099378C2D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08" b="1208"/>
          <a:stretch/>
        </p:blipFill>
        <p:spPr>
          <a:xfrm>
            <a:off x="4974881" y="1162037"/>
            <a:ext cx="6554143" cy="43905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8" y="1122362"/>
            <a:ext cx="3722343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Algumas medidas de volume comum em países de língua Inglês são mostradas à direita. As medidas volumétricas aqui são para comparação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48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67433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5283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Drugs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FDA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Labeling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». 1 de abril de 2004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colher de chá significa 5 mililitros (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uma colher de sopa significa 15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um copo significa 240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significa 30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 1 </a:t>
            </a:r>
            <a:r>
              <a:rPr lang="pt-PT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peso significa 28 g.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https://www.fda.gov/food/food-labeling-nutrition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e Medidas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49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42143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medição de grandeza é essencial em diversas áreas, como a engenharia, a medicina, a física, a química, na cozinha entre muitas outras. 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cada uma dessas áreas, a medição é importante para diferentes objetivos.</a:t>
            </a:r>
            <a:endParaRPr lang="pt-PT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Importância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01E6EEB-F387-463B-B31A-D3914824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1286859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Exemplos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50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B6C14-E3E1-4A83-A527-72B12BBDA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3" y="1181636"/>
            <a:ext cx="6217097" cy="46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255000-E911-4C01-A40C-2F61A2A1B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59" y="1054100"/>
            <a:ext cx="3359187" cy="5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7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Exemplos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51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F00696-338E-45D4-AECA-E651DA1A3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606" y="554994"/>
            <a:ext cx="5616567" cy="51287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7214FA-42C5-4B18-9FC5-B631E683C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049" y="1144253"/>
            <a:ext cx="4285952" cy="435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0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Exemplos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52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813AACA-F4C9-4491-ADA7-242FCFF04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02" y="1847342"/>
            <a:ext cx="5167838" cy="34463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8C3B269-615B-4C41-A57E-876F46226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724" y="920613"/>
            <a:ext cx="3010939" cy="49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51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Exemplos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53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2A2F57E-0353-4834-846D-ACAE8D2F7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44" y="554994"/>
            <a:ext cx="3616262" cy="503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43D4DD7-105F-4DC7-A5AD-E85BA6F80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006" y="1109989"/>
            <a:ext cx="5246017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4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Tabelas de Equivalências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54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0FE638-C5A3-4FF2-90CA-A9246BEC5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353" y="823354"/>
            <a:ext cx="4462659" cy="50578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8E080C-5E2A-4389-AEC9-13764E84A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300" y="1008169"/>
            <a:ext cx="4462659" cy="46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3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Tabelas de Equivalências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55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1E090F1-903F-4E75-B790-BF6FC920D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268968"/>
              </p:ext>
            </p:extLst>
          </p:nvPr>
        </p:nvGraphicFramePr>
        <p:xfrm>
          <a:off x="734114" y="1317624"/>
          <a:ext cx="5731080" cy="3888482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910360">
                  <a:extLst>
                    <a:ext uri="{9D8B030D-6E8A-4147-A177-3AD203B41FA5}">
                      <a16:colId xmlns:a16="http://schemas.microsoft.com/office/drawing/2014/main" val="2435135489"/>
                    </a:ext>
                  </a:extLst>
                </a:gridCol>
                <a:gridCol w="1910360">
                  <a:extLst>
                    <a:ext uri="{9D8B030D-6E8A-4147-A177-3AD203B41FA5}">
                      <a16:colId xmlns:a16="http://schemas.microsoft.com/office/drawing/2014/main" val="4033694456"/>
                    </a:ext>
                  </a:extLst>
                </a:gridCol>
                <a:gridCol w="1910360">
                  <a:extLst>
                    <a:ext uri="{9D8B030D-6E8A-4147-A177-3AD203B41FA5}">
                      <a16:colId xmlns:a16="http://schemas.microsoft.com/office/drawing/2014/main" val="1824760640"/>
                    </a:ext>
                  </a:extLst>
                </a:gridCol>
              </a:tblGrid>
              <a:tr h="631862">
                <a:tc>
                  <a:txBody>
                    <a:bodyPr/>
                    <a:lstStyle/>
                    <a:p>
                      <a:pPr fontAlgn="b"/>
                      <a:r>
                        <a:rPr lang="pt-PT" sz="1800" dirty="0">
                          <a:effectLst/>
                        </a:rPr>
                        <a:t>Unidade de medida</a:t>
                      </a:r>
                      <a:endParaRPr lang="pt-PT" sz="1800" b="1" dirty="0">
                        <a:effectLst/>
                      </a:endParaRPr>
                    </a:p>
                  </a:txBody>
                  <a:tcPr marL="90266" marR="90266" marT="45133" marB="451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800" dirty="0">
                          <a:effectLst/>
                        </a:rPr>
                        <a:t>Abreviação</a:t>
                      </a:r>
                      <a:endParaRPr lang="pt-PT" sz="1800" b="1" dirty="0">
                        <a:effectLst/>
                      </a:endParaRPr>
                    </a:p>
                  </a:txBody>
                  <a:tcPr marL="90266" marR="90266" marT="45133" marB="451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800" dirty="0">
                          <a:effectLst/>
                        </a:rPr>
                        <a:t>Equivalência</a:t>
                      </a:r>
                      <a:endParaRPr lang="pt-PT" sz="1800" b="1" dirty="0">
                        <a:effectLst/>
                      </a:endParaRPr>
                    </a:p>
                  </a:txBody>
                  <a:tcPr marL="90266" marR="90266" marT="45133" marB="45133" anchor="b"/>
                </a:tc>
                <a:extLst>
                  <a:ext uri="{0D108BD9-81ED-4DB2-BD59-A6C34878D82A}">
                    <a16:rowId xmlns:a16="http://schemas.microsoft.com/office/drawing/2014/main" val="1985514555"/>
                  </a:ext>
                </a:extLst>
              </a:tr>
              <a:tr h="361064">
                <a:tc>
                  <a:txBody>
                    <a:bodyPr/>
                    <a:lstStyle/>
                    <a:p>
                      <a:pPr fontAlgn="base"/>
                      <a:r>
                        <a:rPr lang="pt-PT" sz="1600">
                          <a:effectLst/>
                        </a:rPr>
                        <a:t>Grama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>
                          <a:effectLst/>
                        </a:rPr>
                        <a:t>g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1 g</a:t>
                      </a:r>
                    </a:p>
                  </a:txBody>
                  <a:tcPr marL="90266" marR="90266" marT="45133" marB="45133" anchor="ctr"/>
                </a:tc>
                <a:extLst>
                  <a:ext uri="{0D108BD9-81ED-4DB2-BD59-A6C34878D82A}">
                    <a16:rowId xmlns:a16="http://schemas.microsoft.com/office/drawing/2014/main" val="2913991663"/>
                  </a:ext>
                </a:extLst>
              </a:tr>
              <a:tr h="361064">
                <a:tc>
                  <a:txBody>
                    <a:bodyPr/>
                    <a:lstStyle/>
                    <a:p>
                      <a:pPr fontAlgn="base"/>
                      <a:r>
                        <a:rPr lang="pt-PT" sz="1600">
                          <a:effectLst/>
                        </a:rPr>
                        <a:t>Quilograma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>
                          <a:effectLst/>
                        </a:rPr>
                        <a:t>kg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1000 g</a:t>
                      </a:r>
                    </a:p>
                  </a:txBody>
                  <a:tcPr marL="90266" marR="90266" marT="45133" marB="45133" anchor="ctr"/>
                </a:tc>
                <a:extLst>
                  <a:ext uri="{0D108BD9-81ED-4DB2-BD59-A6C34878D82A}">
                    <a16:rowId xmlns:a16="http://schemas.microsoft.com/office/drawing/2014/main" val="260912229"/>
                  </a:ext>
                </a:extLst>
              </a:tr>
              <a:tr h="361064">
                <a:tc>
                  <a:txBody>
                    <a:bodyPr/>
                    <a:lstStyle/>
                    <a:p>
                      <a:pPr fontAlgn="base"/>
                      <a:r>
                        <a:rPr lang="pt-PT" sz="1600">
                          <a:effectLst/>
                        </a:rPr>
                        <a:t>Miligrama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mg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0,001 g</a:t>
                      </a:r>
                    </a:p>
                  </a:txBody>
                  <a:tcPr marL="90266" marR="90266" marT="45133" marB="45133" anchor="ctr"/>
                </a:tc>
                <a:extLst>
                  <a:ext uri="{0D108BD9-81ED-4DB2-BD59-A6C34878D82A}">
                    <a16:rowId xmlns:a16="http://schemas.microsoft.com/office/drawing/2014/main" val="689413281"/>
                  </a:ext>
                </a:extLst>
              </a:tr>
              <a:tr h="361064">
                <a:tc>
                  <a:txBody>
                    <a:bodyPr/>
                    <a:lstStyle/>
                    <a:p>
                      <a:pPr fontAlgn="base"/>
                      <a:r>
                        <a:rPr lang="pt-PT" sz="1600">
                          <a:effectLst/>
                        </a:rPr>
                        <a:t>Colher de chá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c. Chá 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5 ml</a:t>
                      </a:r>
                    </a:p>
                  </a:txBody>
                  <a:tcPr marL="90266" marR="90266" marT="45133" marB="45133" anchor="ctr"/>
                </a:tc>
                <a:extLst>
                  <a:ext uri="{0D108BD9-81ED-4DB2-BD59-A6C34878D82A}">
                    <a16:rowId xmlns:a16="http://schemas.microsoft.com/office/drawing/2014/main" val="4213034580"/>
                  </a:ext>
                </a:extLst>
              </a:tr>
              <a:tr h="361064">
                <a:tc>
                  <a:txBody>
                    <a:bodyPr/>
                    <a:lstStyle/>
                    <a:p>
                      <a:pPr fontAlgn="base"/>
                      <a:r>
                        <a:rPr lang="pt-PT" sz="1600">
                          <a:effectLst/>
                        </a:rPr>
                        <a:t>Colher de sopa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c. Sopa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15 ml</a:t>
                      </a:r>
                    </a:p>
                  </a:txBody>
                  <a:tcPr marL="90266" marR="90266" marT="45133" marB="45133" anchor="ctr"/>
                </a:tc>
                <a:extLst>
                  <a:ext uri="{0D108BD9-81ED-4DB2-BD59-A6C34878D82A}">
                    <a16:rowId xmlns:a16="http://schemas.microsoft.com/office/drawing/2014/main" val="1050986290"/>
                  </a:ext>
                </a:extLst>
              </a:tr>
              <a:tr h="361064"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Chávena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 err="1">
                          <a:effectLst/>
                        </a:rPr>
                        <a:t>chv</a:t>
                      </a:r>
                      <a:r>
                        <a:rPr lang="pt-PT" sz="1600" dirty="0">
                          <a:effectLst/>
                        </a:rPr>
                        <a:t>.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240 ml</a:t>
                      </a:r>
                    </a:p>
                  </a:txBody>
                  <a:tcPr marL="90266" marR="90266" marT="45133" marB="45133" anchor="ctr"/>
                </a:tc>
                <a:extLst>
                  <a:ext uri="{0D108BD9-81ED-4DB2-BD59-A6C34878D82A}">
                    <a16:rowId xmlns:a16="http://schemas.microsoft.com/office/drawing/2014/main" val="4140735428"/>
                  </a:ext>
                </a:extLst>
              </a:tr>
              <a:tr h="361064"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Litro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L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1000 ml</a:t>
                      </a:r>
                    </a:p>
                  </a:txBody>
                  <a:tcPr marL="90266" marR="90266" marT="45133" marB="45133" anchor="ctr"/>
                </a:tc>
                <a:extLst>
                  <a:ext uri="{0D108BD9-81ED-4DB2-BD59-A6C34878D82A}">
                    <a16:rowId xmlns:a16="http://schemas.microsoft.com/office/drawing/2014/main" val="3812212224"/>
                  </a:ext>
                </a:extLst>
              </a:tr>
              <a:tr h="361064"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Onça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 err="1">
                          <a:effectLst/>
                        </a:rPr>
                        <a:t>oz</a:t>
                      </a:r>
                      <a:endParaRPr lang="pt-PT" sz="1600" dirty="0">
                        <a:effectLst/>
                      </a:endParaRP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28,35 g</a:t>
                      </a:r>
                    </a:p>
                  </a:txBody>
                  <a:tcPr marL="90266" marR="90266" marT="45133" marB="45133" anchor="ctr"/>
                </a:tc>
                <a:extLst>
                  <a:ext uri="{0D108BD9-81ED-4DB2-BD59-A6C34878D82A}">
                    <a16:rowId xmlns:a16="http://schemas.microsoft.com/office/drawing/2014/main" val="842237001"/>
                  </a:ext>
                </a:extLst>
              </a:tr>
              <a:tr h="361064">
                <a:tc>
                  <a:txBody>
                    <a:bodyPr/>
                    <a:lstStyle/>
                    <a:p>
                      <a:pPr fontAlgn="base"/>
                      <a:r>
                        <a:rPr lang="pt-PT" sz="1600">
                          <a:effectLst/>
                        </a:rPr>
                        <a:t>Libra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>
                          <a:effectLst/>
                        </a:rPr>
                        <a:t>lb</a:t>
                      </a:r>
                    </a:p>
                  </a:txBody>
                  <a:tcPr marL="90266" marR="90266" marT="45133" marB="451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dirty="0">
                          <a:effectLst/>
                        </a:rPr>
                        <a:t>453,59 g</a:t>
                      </a:r>
                    </a:p>
                  </a:txBody>
                  <a:tcPr marL="90266" marR="90266" marT="45133" marB="45133" anchor="ctr"/>
                </a:tc>
                <a:extLst>
                  <a:ext uri="{0D108BD9-81ED-4DB2-BD59-A6C34878D82A}">
                    <a16:rowId xmlns:a16="http://schemas.microsoft.com/office/drawing/2014/main" val="1757176611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7F12071-326D-4209-95CD-0B5187223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33620"/>
              </p:ext>
            </p:extLst>
          </p:nvPr>
        </p:nvGraphicFramePr>
        <p:xfrm>
          <a:off x="6709894" y="933954"/>
          <a:ext cx="4100780" cy="484782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26524">
                  <a:extLst>
                    <a:ext uri="{9D8B030D-6E8A-4147-A177-3AD203B41FA5}">
                      <a16:colId xmlns:a16="http://schemas.microsoft.com/office/drawing/2014/main" val="1039230013"/>
                    </a:ext>
                  </a:extLst>
                </a:gridCol>
                <a:gridCol w="1014332">
                  <a:extLst>
                    <a:ext uri="{9D8B030D-6E8A-4147-A177-3AD203B41FA5}">
                      <a16:colId xmlns:a16="http://schemas.microsoft.com/office/drawing/2014/main" val="3806977049"/>
                    </a:ext>
                  </a:extLst>
                </a:gridCol>
                <a:gridCol w="852320">
                  <a:extLst>
                    <a:ext uri="{9D8B030D-6E8A-4147-A177-3AD203B41FA5}">
                      <a16:colId xmlns:a16="http://schemas.microsoft.com/office/drawing/2014/main" val="3793518469"/>
                    </a:ext>
                  </a:extLst>
                </a:gridCol>
                <a:gridCol w="907604">
                  <a:extLst>
                    <a:ext uri="{9D8B030D-6E8A-4147-A177-3AD203B41FA5}">
                      <a16:colId xmlns:a16="http://schemas.microsoft.com/office/drawing/2014/main" val="296928821"/>
                    </a:ext>
                  </a:extLst>
                </a:gridCol>
              </a:tblGrid>
              <a:tr h="314133">
                <a:tc>
                  <a:txBody>
                    <a:bodyPr/>
                    <a:lstStyle/>
                    <a:p>
                      <a:pPr fontAlgn="b"/>
                      <a:r>
                        <a:rPr lang="pt-PT" sz="1050" b="1" dirty="0">
                          <a:effectLst/>
                        </a:rPr>
                        <a:t>Unidade de medida</a:t>
                      </a:r>
                    </a:p>
                  </a:txBody>
                  <a:tcPr marL="37684" marR="37684" marT="18842" marB="1884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050" b="1">
                          <a:effectLst/>
                        </a:rPr>
                        <a:t>Comprimento</a:t>
                      </a:r>
                    </a:p>
                  </a:txBody>
                  <a:tcPr marL="37684" marR="37684" marT="18842" marB="1884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050" b="1">
                          <a:effectLst/>
                        </a:rPr>
                        <a:t>Peso</a:t>
                      </a:r>
                    </a:p>
                  </a:txBody>
                  <a:tcPr marL="37684" marR="37684" marT="18842" marB="1884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050" b="1" dirty="0">
                          <a:effectLst/>
                        </a:rPr>
                        <a:t>Volume</a:t>
                      </a:r>
                    </a:p>
                  </a:txBody>
                  <a:tcPr marL="37684" marR="37684" marT="18842" marB="18842" anchor="b"/>
                </a:tc>
                <a:extLst>
                  <a:ext uri="{0D108BD9-81ED-4DB2-BD59-A6C34878D82A}">
                    <a16:rowId xmlns:a16="http://schemas.microsoft.com/office/drawing/2014/main" val="2712552976"/>
                  </a:ext>
                </a:extLst>
              </a:tr>
              <a:tr h="314133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Milímetro (mm)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0,001 m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3980845596"/>
                  </a:ext>
                </a:extLst>
              </a:tr>
              <a:tr h="314133">
                <a:tc>
                  <a:txBody>
                    <a:bodyPr/>
                    <a:lstStyle/>
                    <a:p>
                      <a:pPr fontAlgn="base"/>
                      <a:r>
                        <a:rPr lang="pt-PT" sz="1050" dirty="0">
                          <a:effectLst/>
                        </a:rPr>
                        <a:t>Centímetro (cm)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0,01 m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4193218933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Metro (m)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1,00 m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 dirty="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3189850073"/>
                  </a:ext>
                </a:extLst>
              </a:tr>
              <a:tr h="314133">
                <a:tc>
                  <a:txBody>
                    <a:bodyPr/>
                    <a:lstStyle/>
                    <a:p>
                      <a:pPr fontAlgn="base"/>
                      <a:r>
                        <a:rPr lang="pt-PT" sz="1050" dirty="0">
                          <a:effectLst/>
                        </a:rPr>
                        <a:t>Quilômetro (km)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1.000 m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2428040732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Polegada (in)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0,0254 m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1432080899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Pé (ft)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0,3048 m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1126729873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Jarda (yd)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0,9144 m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1205538357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Milha (mi)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1.609,34 m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4076220675"/>
                  </a:ext>
                </a:extLst>
              </a:tr>
              <a:tr h="314133">
                <a:tc>
                  <a:txBody>
                    <a:bodyPr/>
                    <a:lstStyle/>
                    <a:p>
                      <a:pPr fontAlgn="base"/>
                      <a:r>
                        <a:rPr lang="pt-PT" sz="1050" dirty="0">
                          <a:effectLst/>
                        </a:rPr>
                        <a:t>Quilograma (kg)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1,00 kg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1083381381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Grama (g)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0,001 kg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1504666188"/>
                  </a:ext>
                </a:extLst>
              </a:tr>
              <a:tr h="314133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Miligrama (mg)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0,0001 kg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874446956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Litro (L)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1,00 L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338123113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Mililitro (mL)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0,001 L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3438483367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Galão (gal)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3,78541 L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3072907568"/>
                  </a:ext>
                </a:extLst>
              </a:tr>
              <a:tr h="314133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Onça líquida (fl oz)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0,02957 L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1066654896"/>
                  </a:ext>
                </a:extLst>
              </a:tr>
              <a:tr h="179505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Copo (cup)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0,23659 L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2637669017"/>
                  </a:ext>
                </a:extLst>
              </a:tr>
              <a:tr h="314133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Colher de sopa (tbsp)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0,01479 L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3446491384"/>
                  </a:ext>
                </a:extLst>
              </a:tr>
              <a:tr h="314133"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Colher de chá (tsp)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>
                          <a:effectLst/>
                        </a:rPr>
                        <a:t>--</a:t>
                      </a:r>
                    </a:p>
                  </a:txBody>
                  <a:tcPr marL="37684" marR="37684" marT="18842" marB="188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050" dirty="0">
                          <a:effectLst/>
                        </a:rPr>
                        <a:t>0,00493 L</a:t>
                      </a:r>
                    </a:p>
                  </a:txBody>
                  <a:tcPr marL="37684" marR="37684" marT="18842" marB="18842" anchor="ctr"/>
                </a:tc>
                <a:extLst>
                  <a:ext uri="{0D108BD9-81ED-4DB2-BD59-A6C34878D82A}">
                    <a16:rowId xmlns:a16="http://schemas.microsoft.com/office/drawing/2014/main" val="100330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757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Tabelas de Equivalências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56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B01E99-1CF8-418C-9EC1-617E0971E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04" y="1064253"/>
            <a:ext cx="5715000" cy="4448175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A91719BD-BAF8-4FC6-9021-1DB841B4BFE1}"/>
              </a:ext>
            </a:extLst>
          </p:cNvPr>
          <p:cNvGrpSpPr/>
          <p:nvPr/>
        </p:nvGrpSpPr>
        <p:grpSpPr>
          <a:xfrm>
            <a:off x="6268304" y="2391835"/>
            <a:ext cx="3066991" cy="2992025"/>
            <a:chOff x="6076803" y="3969754"/>
            <a:chExt cx="2812463" cy="20574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ADD2C99-CAD4-4868-B5A2-1C7AEAF22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6803" y="3969754"/>
              <a:ext cx="1952625" cy="2057400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125C555-C0E9-4C7D-B071-442CED134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03391" y="4343158"/>
              <a:ext cx="1285875" cy="160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851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Tabelas de Equivalências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57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18D5E74-E85B-427A-AC4B-97B4A1611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017" y="1601605"/>
            <a:ext cx="6040646" cy="35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76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Exemplos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58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8E7423-660D-4163-8275-35759AE3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671" y="2186107"/>
            <a:ext cx="4564708" cy="296899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19EA9B-0153-4BAD-81AF-4FC58C801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888658"/>
            <a:ext cx="5467350" cy="32861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5506CC-FA49-4C86-BF97-B80BA905E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88658"/>
            <a:ext cx="37433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30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Tabelas de Equivalências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59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652078-88D7-4CDF-927B-42D3F24A7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506" y="736600"/>
            <a:ext cx="4701207" cy="52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Tais como: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Avaliação da qualidade de produtos e serviços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Compreensão de fenómenos físicos e naturais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Monitorização de processos industriais e ambientais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Diagnóstico de doenças e tratamento de pacientes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Controle de equipamentos e processos de segurança</a:t>
            </a:r>
            <a:endParaRPr lang="pt-PT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Importância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098A206-05AD-43C1-9529-485F86F8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6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4179414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5283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Perfect Chocolate Brownies 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Exercício 1) </a:t>
            </a: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PT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Exercício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60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340637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5283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Exercício 2)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Exercício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61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49209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52836" cy="4768175"/>
          </a:xfrm>
        </p:spPr>
        <p:txBody>
          <a:bodyPr anchor="ctr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b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Exercício 3)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Exercício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62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890981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52836" cy="4768175"/>
          </a:xfrm>
        </p:spPr>
        <p:txBody>
          <a:bodyPr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Sistemas de unidades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775B9EF-27B5-4CBA-8C34-E5D4C82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63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216612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unidades de medida 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fundamentais para expressar a magnitude de uma grandeza. Existem diversas unidades de medida para diferentes grandezas, como por exemplo, metros para comprimento, litros para volume, gramas para peso, segundos para tempo.</a:t>
            </a:r>
            <a:endParaRPr lang="pt-PT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Unidades de Medida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A493CE0-CE78-45BA-A73D-41711397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7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1946841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Instrumentos de Medida: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Existem diversos instrumentos de medição para medir diferentes grandezas, como por exemplo,</a:t>
            </a:r>
            <a:endParaRPr lang="pt-PT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pPr lvl="0">
              <a:buClr>
                <a:srgbClr val="90C226"/>
              </a:buClr>
            </a:pPr>
            <a:r>
              <a:rPr lang="pt-PT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Instrumentos de Medida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D58D563-0555-4EE4-B3E7-CA674652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8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56395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F8A2A-153B-42D4-BD8D-BF5B70365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539" y="1122362"/>
            <a:ext cx="9565716" cy="4768175"/>
          </a:xfrm>
        </p:spPr>
        <p:txBody>
          <a:bodyPr anchor="ctr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Fitas métricas e réguas 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medir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comprimento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Balanças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medir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peso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Termómetros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medir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temperatura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Cronómetros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medir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Medidores de pH 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medir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acidez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alcalinidade</a:t>
            </a:r>
            <a:b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Multímetros</a:t>
            </a: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medir grandezas </a:t>
            </a:r>
            <a:r>
              <a:rPr lang="pt-PT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elétricas</a:t>
            </a:r>
            <a:endParaRPr lang="pt-PT" sz="36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DB7ED-2BFC-4ED1-929D-55FC10E4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8" y="6545"/>
            <a:ext cx="7766936" cy="1096899"/>
          </a:xfrm>
        </p:spPr>
        <p:txBody>
          <a:bodyPr/>
          <a:lstStyle/>
          <a:p>
            <a:endParaRPr lang="pt-PT" dirty="0"/>
          </a:p>
          <a:p>
            <a:r>
              <a:rPr lang="pt-PT" sz="2400" dirty="0"/>
              <a:t>Instrumentos de Medida</a:t>
            </a:r>
          </a:p>
          <a:p>
            <a:endParaRPr lang="pt-PT" sz="24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65D58B-D9F3-4B74-9A4F-E42CEA10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D40E-9D5B-4D42-9C0B-CA0609AEB0C0}" type="slidenum">
              <a:rPr lang="pt-PT" smtClean="0"/>
              <a:t>9</a:t>
            </a:fld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FDACDC-B292-4AB1-B59F-23B1C6DF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2" name="Imagem 367">
            <a:extLst>
              <a:ext uri="{FF2B5EF4-FFF2-40B4-BE49-F238E27FC236}">
                <a16:creationId xmlns:a16="http://schemas.microsoft.com/office/drawing/2014/main" id="{203CC6CD-DA4E-4E79-8420-CC3254E1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7500"/>
            <a:ext cx="71278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25D2BAD-1F36-45A1-8D6C-B93C9A3C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08" y="554995"/>
            <a:ext cx="19335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100" dirty="0"/>
              <a:t>RMV - Matemática para a Vida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Imagem 368">
            <a:extLst>
              <a:ext uri="{FF2B5EF4-FFF2-40B4-BE49-F238E27FC236}">
                <a16:creationId xmlns:a16="http://schemas.microsoft.com/office/drawing/2014/main" id="{A8989275-A917-455D-8F7D-5D5D4AF4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24013"/>
            <a:ext cx="1044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Imagem 369">
            <a:extLst>
              <a:ext uri="{FF2B5EF4-FFF2-40B4-BE49-F238E27FC236}">
                <a16:creationId xmlns:a16="http://schemas.microsoft.com/office/drawing/2014/main" id="{CA3C8ACF-2A6A-4786-B7B0-C82FD3C2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939888"/>
            <a:ext cx="333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F3FDF49B-4A63-44C3-9CBF-51A61BE2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75" y="5676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47ABD1-F740-43F2-BACC-399671A4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632" y="6313278"/>
            <a:ext cx="1229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1100" dirty="0"/>
              <a:t>Hugo Costa 2023</a:t>
            </a:r>
          </a:p>
        </p:txBody>
      </p:sp>
    </p:spTree>
    <p:extLst>
      <p:ext uri="{BB962C8B-B14F-4D97-AF65-F5344CB8AC3E}">
        <p14:creationId xmlns:p14="http://schemas.microsoft.com/office/powerpoint/2010/main" val="3749455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2322</TotalTime>
  <Words>2016</Words>
  <Application>Microsoft Office PowerPoint</Application>
  <PresentationFormat>Ecrã Panorâmico</PresentationFormat>
  <Paragraphs>570</Paragraphs>
  <Slides>63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63</vt:i4>
      </vt:variant>
    </vt:vector>
  </HeadingPairs>
  <TitlesOfParts>
    <vt:vector size="68" baseType="lpstr">
      <vt:lpstr>Arial</vt:lpstr>
      <vt:lpstr>Calibri</vt:lpstr>
      <vt:lpstr>Trebuchet MS</vt:lpstr>
      <vt:lpstr>Wingdings 3</vt:lpstr>
      <vt:lpstr>Faceta</vt:lpstr>
      <vt:lpstr>RMV - Matemática para a Vida</vt:lpstr>
      <vt:lpstr>RMV - Matemática para a Vida</vt:lpstr>
      <vt:lpstr>2  Efectuar medições de grandeza de natureza diversa, utilizando unidades e instrumentos de medida adequados.</vt:lpstr>
      <vt:lpstr> As medições de grandeza são fundamentais em diversas áreas do conhecimento e na vida cotidiana. Sem elas, não seria possível quantificar ou comparar grandezas físicas, químicas, biológicas, elétricas entre outras.</vt:lpstr>
      <vt:lpstr>A medição de grandeza é essencial em diversas áreas, como a engenharia, a medicina, a física, a química, na cozinha entre muitas outras.   Em cada uma dessas áreas, a medição é importante para diferentes objetivos.</vt:lpstr>
      <vt:lpstr>Tais como:  Avaliação da qualidade de produtos e serviços Compreensão de fenómenos físicos e naturais Monitorização de processos industriais e ambientais Diagnóstico de doenças e tratamento de pacientes Controle de equipamentos e processos de segurança</vt:lpstr>
      <vt:lpstr>As unidades de medida são fundamentais para expressar a magnitude de uma grandeza. Existem diversas unidades de medida para diferentes grandezas, como por exemplo, metros para comprimento, litros para volume, gramas para peso, segundos para tempo.</vt:lpstr>
      <vt:lpstr>Instrumentos de Medida: Existem diversos instrumentos de medição para medir diferentes grandezas, como por exemplo,</vt:lpstr>
      <vt:lpstr>Fitas métricas e réguas para medir comprimento Balanças para medir peso Termómetros para medir temperatura Cronómetros para medir tempo Medidores de pH para medir acidez ou alcalinidade Multímetros para medir grandezas elétricas</vt:lpstr>
      <vt:lpstr>As medições de grandeza são fundamentais em diversas áreas do conhecimento e na vida cotidiana.  Sem elas, não seria possível quantificar ou comparar grandezas físicas, químicas, biológicas, entre outras.  A escolha correta da unidade de medida e do instrumento de medição adequado são fundamentais para obter resultados precisos e confiáveis.</vt:lpstr>
      <vt:lpstr>Grandeza física é uma propriedade mensurável de um objeto ou sistema, como comprimento, massa, tempo, temperatura, entre outras. As unidades de medida são padrões estabelecidos para medir as grandezas físicas, e os instrumentos de medida são ferramentas utilizadas para medir essas grandezas.</vt:lpstr>
      <vt:lpstr>Exemplos de grandezas físicas e suas respetivas unidades de medida são:  Tempo: segundos (s), minutos (min), horas (h), dias (d) Temperatura: graus Celsius (°C), Kelvin (K), Fahrenheit (°F) Velocidade: metros por segundo (m/s), quilômetros por hora (km/h) Área: metros quadrados (m²), hectares (ha), quilômetros quadrados (km²) Volume: metros cúbicos (m³), litros (L), mililitros (mL)</vt:lpstr>
      <vt:lpstr>A medição de grandezas físicas é fundamental em diversas áreas do conhecimento e da vida cotidiana, como na engenharia, na física, na química, na medicina, na culinária, na agricultura, entre muitas outras.  Sem a capacidade de medir as grandezas físicas, seria difícil ou impossível realizar muitas atividades e avanços tecnológicos que temos hoje em dia.</vt:lpstr>
      <vt:lpstr>Existem diferentes sistemas de unidades de medida usados em todo o mundo para expressar grandezas físicas. Aqui estão algumas informações sobre os três principais sistemas:</vt:lpstr>
      <vt:lpstr>Sistema Internacional de Unidades (SI) O Sistema Internacional de Unidades é o sistema de unidades de medida mais amplamente utilizado no mundo.  É baseado no sistema métrico e foi criado em 1960. É usado em todos os países, exceto Estados Unidos, Libéria e Mianmar. </vt:lpstr>
      <vt:lpstr>O SI é composto de sete unidades básicas:  metro, centímetro, kilometro (comprimento),  segundo, minuto, hora (tempo),  quilograma, grama (peso),  ampere (corrente elétrica),  kelvin (temperatura),  mole (quantidade de substância),  candela (intensidade luminosa).</vt:lpstr>
      <vt:lpstr>Sistema Inglês: O Sistema Inglês de unidades é o sistema de medida usado no Reino Unido e nos Estados Unidos. É um sistema de medida histórico que se desenvolveu a partir das unidades de medida britânicas antigas. </vt:lpstr>
      <vt:lpstr>As unidades básicas do sistema inglês incluem:  polegada (comprimento),  pé (comprimento),  libra (massa),  onça (peso),  jarda (comprimento), milha (comprimento).</vt:lpstr>
      <vt:lpstr>Sistema Americano: O Sistema Americano é uma variação do Sistema Inglês e é usado principalmente nos Estados Unidos. É semelhante ao Sistema Inglês, mas tem algumas diferenças nas unidades de medida. </vt:lpstr>
      <vt:lpstr>Algumas das unidades básicas incluem:  polegada (comprimento), pé (comprimento),  libra (massa), onça (massa), jarda (comprimento), milha (comprimento).</vt:lpstr>
      <vt:lpstr>É importante notar que o SI é o sistema de unidades mais amplamente utilizado e é reconhecido internacionalmente como o padrão para medições científicas.</vt:lpstr>
      <vt:lpstr>Quais as diferenças do sistema inglês e do sistema americano?  O sistema inglês de unidades e o sistema americano de unidades são dois sistemas de unidades de medida que têm muitas semelhanças e algumas diferenças.  Ambos os sistemas usam as mesmas unidades para medir comprimento, peso e tempo. Por exemplo, a polegada é usada para medir comprimento em ambos os sistemas, e a libra é usada para medir peso em ambos os sistemas.</vt:lpstr>
      <vt:lpstr>No entanto, há algumas diferenças importantes. Uma das principais diferenças é que o sistema inglês de unidades usa diferentes unidades para medir a mesma grandeza física em diferentes contextos.   Por exemplo, a unidade para medir peso em alimentos é diferente da unidade para medir peso em materiais de construção.  Já o sistema americano de unidades é mais consistente nesse especto, usando a mesma unidade para medir a mesma grandeza física em todos os contextos.</vt:lpstr>
      <vt:lpstr>Além disso, o sistema americano de unidades é um pouco mais simplificado que o sistema inglês de unidades, com menos unidades diferentes para cada grandeza física.   Por exemplo, o sistema americano de unidades usa apenas duas unidades diferentes para medir comprimento (polegada e pé), enquanto o sistema inglês usa três (polegada, pé e jarda).</vt:lpstr>
      <vt:lpstr>Outra diferença importante é que o sistema inglês de unidades é usado principalmente no Reino Unido e em alguns outros países da Commonwealth, enquanto o sistema americano de unidades é usado nos Estados Unidos e em outros países das Américas.</vt:lpstr>
      <vt:lpstr>Embora esses sistemas sejam semelhantes, é importante estar ciente das diferenças, especialmente ao trabalhar com pessoas de diferentes países ou ao converter entre as unidades dos sistemas.</vt:lpstr>
      <vt:lpstr>Aqui está uma tabela de conversão de algumas unidades comuns entre o Sistema Internacional de Unidades (SI), o Sistema Inglês e o Sistema Americano: </vt:lpstr>
      <vt:lpstr>Apresentação do PowerPoint</vt:lpstr>
      <vt:lpstr>Apresentação do PowerPoint</vt:lpstr>
      <vt:lpstr>Sistema Unidade de medida Equivalência  Métrico, SI Metro (m) 1 m = 39,37 in (inch) polegada     Centímetro (cm) 1 cm = 0,3937 in     Milímetro (mm) 1 mm = 0,0394 in     Quilómetro (km) 1 km = 0,6214 mi </vt:lpstr>
      <vt:lpstr>Inglês  Polegada (in) 1 in = 2,54 cm    Pé (ft)    1 ft = 30,48 cm    Jarda (yd)  1 yd = 0,9144 m    Milha (mi)  1 mi = 1,609 km  Americano Polegada (in) 1 in = 2,54 cm     Pé (ft)    1 ft = 30,48 cm     Milha (mi)  1 mi = 1,609 km</vt:lpstr>
      <vt:lpstr>Métrico, SI Quilograma (kg) 1 kg = 2,2046 lb    Grama (g) 1 g = 0,0022 lb  Inglês  Libra (lb) 1 lb = 0,4536 kg    Onça (oz) 1 oz = 28,35 g  Americano Libra (lb) 1 lb = 0,4536 kg     Onça (oz) 1 oz = 28,35 g</vt:lpstr>
      <vt:lpstr>Métrico, SI Celsius (°C) (°C x 1,8) + 32 = °F Inglês  Fahrenheit (°F) (°F - 32) ÷ 1,8 = °C Americano Fahrenheit (°F) (°F - 32) ÷ 1,8 = °C  Métrico, SI  Litro (L) 1 L = 0,2642 gal Inglês   Galão (gallon) 1 gal = 4,54609 L Americano Galão (gallon) 1 gal = 3,78541 L</vt:lpstr>
      <vt:lpstr>Apresentação do PowerPoint</vt:lpstr>
      <vt:lpstr>Importância das medições em diferentes áreas:  Na ciência: a medição é fundamental para obter dados precisos e confiáveis em experimentos e estudos. Na tecnologia: a medição é necessária para o desenvolvimento e teste de produtos e equipamentos. Na medicina: a medição é crucial para a monitorização de sinais vitais e dosagem de medicamentos. Na culinária: a medição correta de ingredientes é essencial para o sucesso de uma receita e segurança alimentar. Na agricultura: a medição de volume e peso é importante na determinação de fertilizantes, sementes e colheita.</vt:lpstr>
      <vt:lpstr>Unidades de medida:  As unidades de medida são necessárias para padronizar as medições e garantir a compreensão e comunicação entre diferentes sistemas e países. Exemplos de unidades de medida: metro (comprimento), quilograma (massa), segundo (tempo), grau Celsius (temperatura), litro (volume) e muitas outras. Instrumentos de medida: Existem diferentes tipos de instrumentos de medida, cada um adequado para a medição de uma determinada grandeza física.</vt:lpstr>
      <vt:lpstr>Área (geográficas)  Áreas são indicadas em milhas quadradas (square miles):  1 milha quadrada = 2,59 quilómetros quadrados.  1 milha = 1,61 quilômetros.</vt:lpstr>
      <vt:lpstr>Área (imóveis)  Nos EUA, áreas de terrenos são expressas em “acres”:  1 acre = 43.560 pés quadrados “ft²” (square feet) = 4.046,82 m²  Tamanhos de prédios maiores (edifícios de escritórios, shopping) são indicados em milhares de pés quadrados.</vt:lpstr>
      <vt:lpstr>áreas menores              1 cm² = 0,1550 polegadas quadradas (square inches) *Como são vendidas televisões, monitores e os telemóveis hoje em dia.  1 m² = 1,196 jardas quadradas (square yards).  1 m² = 10,764 pés quadrados (square feet).</vt:lpstr>
      <vt:lpstr>Comprimento (medida linear) Altura (inclusive a altura de uma pessoa) é medido em pés. Por exemplo, se a altura medida for 5 pés e 8,5 polegadas, a altura seria arredondada para 5 pés e 9 polegadas.  Um pé é “1 foot”; dois pés diz-se “2 feet”.  Uma polegada é um “inch”. Pé e escrito ft. ou `. (só um apostrofe) Polegada é escrito in. ou “. (só as aspas)</vt:lpstr>
      <vt:lpstr>1 pé = 1′ = 12″ = 30,48cm. 1 polegada = 1″ = 2,54cm. 1 centímetro = 0,3937 polegadas (inches).  1 polegada = 2,54 centímetros. 1 pé = 12 polegadas = 30,48 cm. 1 metro = 39,37 polegadas = 1,0936 jardas (yards). 1 jarda = 3 pés = 36 polegadas = 0,9144 metros = 91,44 centímetros</vt:lpstr>
      <vt:lpstr>Polegadas em frações Muitas vezes utilizam frações em lugar de decimais (herança dos ingleses) Por exemplo, “duas polegadas e meia” pode estar escrito 2.5″ ou 2½”.  Atenção! Podemos encontrar exemplo 51/2″ ou 5 1/2″; não é “51 dividido por 2”, mas sim “5 polegadas e meia”.  Fitas métricas nos EUA dividem a polegada em 8 partes: 1/8 (0.125); 1/4 (0.250); 3/8 (0.375); 1/2 (0.500); 5/8 (0.625); 3/4 (0.750); 7/8 (0.875); 1 (1.000).   </vt:lpstr>
      <vt:lpstr>Distância  Distância é medida em milhas – uma milha tem 1,6 km.  1 quilómetro = 0.621 milhas (miles)  1 milha = 5.280 pés = 1.609 km  1 milha náutica = 6.076 pés = 1.852 km</vt:lpstr>
      <vt:lpstr>Volume liquido    Ounce (onça) = 29,5 ml  Pint (Pint) = 473,17 ml  Gallon Ame (galão) = 3,785 litros  Barrel (barril) = 158,98 litros</vt:lpstr>
      <vt:lpstr>Peso  A onça, cujo símbolo é oz, consiste numa unidade da grandeza física massa. É uma unidade de massa/peso anglo-saxónica pertencente ao sistema avoirdupois e é equivalente a 28,349 g. 1 onça oz = 28,35 g  No sistema internacional de unidades (SI), a massa/peso vem expressa em quilogramas pelo que para converter onças em quilogramas é necessário reduzir onças a quilogramas, isto é, 1 oz = 0,028349 kg. A onça também equivale a oito dracmas (sistema de medidas usado nos laboratórios), igual a 0,031103 kg.</vt:lpstr>
      <vt:lpstr>Temperatura  A temperatura é media em Fahrenheit que é uma escala de temperatura termodinâmica, onde o ponto de congelamento da água é de 32 graus Fahrenheit (° F) e o ponto de ebulição a 212 ° F (a uma pressão atmosférica normal).  Isso coloca os pontos de ebulição e congelamento da água exatamente a 180 graus de distância. Portanto, um grau na escala de Fahrenheit é 1/180 do intervalo entre o ponto de congelamento e o ponto de ebulição da água. O zero absoluto é definido como -459,67 ° F.</vt:lpstr>
      <vt:lpstr>A mais comum prática de medidas caseiras para ambos os ingredientes líquidos e secos nos Estados Unidos (e muitos outros países) são  a colher de chá, colher de sopa e copo,  juntamente com metades, terços, quartos e oitavos destes. Libras, onças, onças fluidas, e tamanhos comuns também são usados, como pode (tamanho varia dependendo do produto), jar, quadrado (ex., 1 oz avdp. de chocolate), stick (ex., 4 oz avdp. manteiga) ou frutas/legumes (e.g., uma metade de limão, duas cebolas médias).</vt:lpstr>
      <vt:lpstr>Algumas medidas de volume comum em países de língua Inglês são mostradas à direita. As medidas volumétricas aqui são para comparação</vt:lpstr>
      <vt:lpstr>«Food and Drugs: FDA Food Labeling». 1 de abril de 2004 Uma colher de chá significa 5 mililitros (mL), uma colher de sopa significa 15 mL, um copo significa 240 mL, 1 fl oz significa 30 mL, e 1 oz no peso significa 28 g.  https://www.fda.gov/food/food-labeling-nutrition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Perfect Chocolate Brownies  Exercício 1)   </vt:lpstr>
      <vt:lpstr>  e Exercício 2) </vt:lpstr>
      <vt:lpstr> e Exercício 3) 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Hugo Couto</dc:creator>
  <cp:lastModifiedBy>Hugo Couto</cp:lastModifiedBy>
  <cp:revision>121</cp:revision>
  <dcterms:created xsi:type="dcterms:W3CDTF">2023-02-21T15:57:22Z</dcterms:created>
  <dcterms:modified xsi:type="dcterms:W3CDTF">2023-03-08T01:07:25Z</dcterms:modified>
</cp:coreProperties>
</file>